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9" r:id="rId2"/>
    <p:sldId id="261" r:id="rId3"/>
    <p:sldId id="271" r:id="rId4"/>
    <p:sldId id="262" r:id="rId5"/>
    <p:sldId id="263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65" r:id="rId35"/>
    <p:sldId id="299" r:id="rId36"/>
    <p:sldId id="300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7E0000"/>
    <a:srgbClr val="FF2F2F"/>
    <a:srgbClr val="CC0099"/>
    <a:srgbClr val="8222C4"/>
    <a:srgbClr val="EF1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AFB1F-2615-449D-AF41-C4DE15864FCE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D21FD-9311-4F3F-8223-866B7CACDD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07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D21FD-9311-4F3F-8223-866B7CACDD3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92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61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610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52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05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44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98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82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377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01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51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70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5C948-678C-43A0-9465-38E3EE83C40D}" type="datetimeFigureOut">
              <a:rPr lang="ru-RU" smtClean="0"/>
              <a:t>02.12.2024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2A787-1728-41D8-B101-5870D0658D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76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68"/>
          <a:stretch/>
        </p:blipFill>
        <p:spPr>
          <a:xfrm rot="5400000" flipV="1">
            <a:off x="-1767035" y="1767035"/>
            <a:ext cx="6818243" cy="32841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3" t="21993" r="29709" b="20192"/>
          <a:stretch/>
        </p:blipFill>
        <p:spPr>
          <a:xfrm>
            <a:off x="491742" y="322782"/>
            <a:ext cx="1626425" cy="125137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08" y="353738"/>
            <a:ext cx="617270" cy="62147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104" y="291766"/>
            <a:ext cx="558194" cy="650396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0427276" y="1052257"/>
            <a:ext cx="13562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00" b="1" dirty="0">
                <a:solidFill>
                  <a:schemeClr val="bg1"/>
                </a:solidFill>
              </a:rPr>
              <a:t>САХА (ЯКУТСКИЙ) РЕСПУБЛИКАНСКИЙ</a:t>
            </a:r>
          </a:p>
          <a:p>
            <a:pPr algn="ctr"/>
            <a:r>
              <a:rPr lang="ru-RU" sz="500" b="1" dirty="0">
                <a:solidFill>
                  <a:schemeClr val="bg1"/>
                </a:solidFill>
              </a:rPr>
              <a:t>КОМИТЕТ ПРОФСОЮЗА РАБОТНИКОВ</a:t>
            </a:r>
          </a:p>
          <a:p>
            <a:pPr algn="ctr"/>
            <a:r>
              <a:rPr lang="ru-RU" sz="500" b="1" dirty="0">
                <a:solidFill>
                  <a:schemeClr val="bg1"/>
                </a:solidFill>
              </a:rPr>
              <a:t>НАРОДНОГО ОБРАЗОВАНИЯ И НАУКИ РФ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099668" y="1063255"/>
            <a:ext cx="13562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00" b="1" dirty="0" smtClean="0">
                <a:solidFill>
                  <a:schemeClr val="bg1"/>
                </a:solidFill>
              </a:rPr>
              <a:t>АОУ РС(Я) ДПО «ИНСТИТУТ РАЗВИТИЯ</a:t>
            </a:r>
          </a:p>
          <a:p>
            <a:pPr algn="ctr"/>
            <a:r>
              <a:rPr lang="ru-RU" sz="500" b="1" dirty="0" smtClean="0">
                <a:solidFill>
                  <a:schemeClr val="bg1"/>
                </a:solidFill>
              </a:rPr>
              <a:t>ОБРАЗОВАНИЯ И ПОВЫШЕНИЯ</a:t>
            </a:r>
          </a:p>
          <a:p>
            <a:pPr algn="ctr"/>
            <a:r>
              <a:rPr lang="ru-RU" sz="500" b="1" dirty="0" smtClean="0">
                <a:solidFill>
                  <a:schemeClr val="bg1"/>
                </a:solidFill>
              </a:rPr>
              <a:t>КВАЛИФИКАЦИИ им. С.Н.ДОНСКОГО-</a:t>
            </a:r>
            <a:r>
              <a:rPr lang="en-US" sz="500" b="1" dirty="0" smtClean="0">
                <a:solidFill>
                  <a:schemeClr val="bg1"/>
                </a:solidFill>
              </a:rPr>
              <a:t>II</a:t>
            </a:r>
            <a:r>
              <a:rPr lang="ru-RU" sz="500" b="1" dirty="0" smtClean="0">
                <a:solidFill>
                  <a:schemeClr val="bg1"/>
                </a:solidFill>
              </a:rPr>
              <a:t>» </a:t>
            </a:r>
            <a:endParaRPr lang="ru-RU" sz="500" b="1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808195" y="1063256"/>
            <a:ext cx="13562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00" b="1" dirty="0" smtClean="0">
                <a:solidFill>
                  <a:schemeClr val="bg1"/>
                </a:solidFill>
              </a:rPr>
              <a:t>МИНИСТЕРСТВО ОБРАЗОВАНИЯ</a:t>
            </a:r>
          </a:p>
          <a:p>
            <a:pPr algn="ctr"/>
            <a:r>
              <a:rPr lang="ru-RU" sz="500" b="1" dirty="0" smtClean="0">
                <a:solidFill>
                  <a:schemeClr val="bg1"/>
                </a:solidFill>
              </a:rPr>
              <a:t>И НАУКИ РЕСПУБЛИКИ САХА (ЯКУТИЯ)</a:t>
            </a:r>
            <a:endParaRPr lang="ru-RU" sz="500" b="1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82" y="819946"/>
            <a:ext cx="4534293" cy="3633282"/>
          </a:xfrm>
          <a:prstGeom prst="rect">
            <a:avLst/>
          </a:prstGeom>
        </p:spPr>
      </p:pic>
      <p:sp>
        <p:nvSpPr>
          <p:cNvPr id="21" name="Подзаголовок 2"/>
          <p:cNvSpPr txBox="1">
            <a:spLocks/>
          </p:cNvSpPr>
          <p:nvPr/>
        </p:nvSpPr>
        <p:spPr>
          <a:xfrm>
            <a:off x="577680" y="4756874"/>
            <a:ext cx="10944519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6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6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9" y="1684049"/>
            <a:ext cx="1120056" cy="109244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H="1" flipV="1">
            <a:off x="5844208" y="3058172"/>
            <a:ext cx="6325263" cy="379982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477" y="387349"/>
            <a:ext cx="754145" cy="6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4541" y="1140643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Петрова </a:t>
            </a:r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Саргылана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Александровна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12392" y="3335418"/>
            <a:ext cx="481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русского языка и литературы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«Вилюйская гимназия </a:t>
            </a:r>
            <a:endParaRPr lang="ru-RU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. И.Л. 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Кондакова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5023" y="5539620"/>
            <a:ext cx="651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МО 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«ВИЛЮЙСКИЙ УЛУС ( РАЙОН)»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95091" y="961534"/>
            <a:ext cx="4683788" cy="5896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02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Евстафьева  Светлана Владимировна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481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химии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Бердигестяхская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СОШ </a:t>
            </a:r>
            <a:endParaRPr lang="ru-RU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 УИОП им. А. Осипова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»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25023" y="5539620"/>
            <a:ext cx="651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МО 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«ГОРНЫЙ УЛУС ( РАЙОН)»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3664" y="659975"/>
            <a:ext cx="6593643" cy="619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2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Пермякова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Марфа Александровна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481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биологии и химии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"Средняя общеобразовательная школа №2 им. Д.Х. Скрябина"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70" y="1555422"/>
            <a:ext cx="5067950" cy="5302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163630" y="5520767"/>
            <a:ext cx="3256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Г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«ЖАТАЙ»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8046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Ондар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</a:t>
            </a:r>
            <a:endParaRPr lang="ru-RU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Ай-кат 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Борисовна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481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физики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Жиганская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средняя общеобразовательная школа »</a:t>
            </a:r>
            <a:endParaRPr lang="ru-R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52" y="980117"/>
            <a:ext cx="5569708" cy="587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739295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31899" y="5579025"/>
            <a:ext cx="7830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2060"/>
                </a:solidFill>
                <a:latin typeface="Druk Cyr" pitchFamily="50" charset="-52"/>
              </a:rPr>
              <a:t>М</a:t>
            </a:r>
            <a:r>
              <a:rPr lang="ru-RU" sz="4000" dirty="0" smtClean="0">
                <a:solidFill>
                  <a:srgbClr val="002060"/>
                </a:solidFill>
                <a:latin typeface="Druk Cyr" pitchFamily="50" charset="-52"/>
              </a:rPr>
              <a:t>О «ЖИГАНСКИЙ НАЦИОНАЛЬНЫЙ ЭВЕНКИЙСКИЙ РАЙОН »</a:t>
            </a:r>
            <a:endParaRPr lang="ru-RU" sz="4000" dirty="0">
              <a:solidFill>
                <a:srgbClr val="002060"/>
              </a:solidFill>
              <a:latin typeface="Druk Cyr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67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Егорова </a:t>
            </a:r>
            <a:endParaRPr lang="ru-RU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Майя </a:t>
            </a:r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Июльевна</a:t>
            </a:r>
            <a:endParaRPr lang="ru-RU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481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биологии и химии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Мастахская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СОШ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имени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Н.П. Егорова»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632001" y="5510135"/>
            <a:ext cx="4290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«КОБЯЙСКИЙ УЛУС»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233" y="772039"/>
            <a:ext cx="4459783" cy="608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86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Пинигина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</a:t>
            </a:r>
            <a:endParaRPr lang="ru-RU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Юлия 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Васильевна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481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начальных классов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Харанская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спортивная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СОШ 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. И.Г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. Игнатьева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98940" y="5510135"/>
            <a:ext cx="572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«МЕГИНО-КАНГАЛАССКИЙ УЛУС»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88" y="1072444"/>
            <a:ext cx="4615683" cy="5785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201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Семенова </a:t>
            </a:r>
            <a:endParaRPr lang="ru-RU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Анна 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Артемовна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481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английского языка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МАОУ "СОШ №12 с углубленным изучением английского языка"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60" y="821554"/>
            <a:ext cx="5664740" cy="60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199764" y="5540620"/>
            <a:ext cx="572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«МИРНИНСКИЙ РАЙОН»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3897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Рожин Вячеслав Вячеславович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481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биологии и химии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Улахан-Чистайская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СОШ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имени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Н.С. 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Тарабукина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20" y="920031"/>
            <a:ext cx="5595222" cy="5937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423500" y="5530892"/>
            <a:ext cx="572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«МОМСКИЙ РАЙОН»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317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Полищиков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Андрей Иванович 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481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истории и обществознания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"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Хамагаттинская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СОШ </a:t>
            </a:r>
            <a:endParaRPr lang="ru-RU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м.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Е.М. Шапошникова"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608326" y="5521164"/>
            <a:ext cx="572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«НАМСКИЙ УЛУС»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230" y="666345"/>
            <a:ext cx="4127770" cy="619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65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Матросова Любовь Сергеевна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481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начальных классов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МОУ «Гимназия №1 г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. Нерюнгри 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им. С.С. Каримовой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053849" y="5521164"/>
            <a:ext cx="572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«НЕРЮНГРИНСКИЙ РАЙОН»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953" y="780257"/>
            <a:ext cx="4711430" cy="6077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037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4541" y="1140643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Мельник </a:t>
            </a:r>
            <a:endParaRPr lang="ru-RU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Дарья 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Александровна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12392" y="3335418"/>
            <a:ext cx="4913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учитель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истории и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обществознания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«Средняя общеобразовательная школа № 5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п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. Ленинский»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74" y="974851"/>
            <a:ext cx="3879352" cy="5883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ятиугольник 11"/>
          <p:cNvSpPr/>
          <p:nvPr/>
        </p:nvSpPr>
        <p:spPr>
          <a:xfrm>
            <a:off x="-9427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315218" y="5483061"/>
            <a:ext cx="4010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МО 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«АЛДАНСКИЙ РАЙОН»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9286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Иванова Александра Аркадьевна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5621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английского языка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«1-Кангаласская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СОШ им.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Н. И. Кочнева»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0" y="5409180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053849" y="5521164"/>
            <a:ext cx="572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«НЮРБИНСКИЙ РАЙОН»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21" y="1118681"/>
            <a:ext cx="3899279" cy="5739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49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Ксенофонтова Марианна Петровна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2" y="3344845"/>
            <a:ext cx="3471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математики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Томторская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СОШ 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. 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Н.М.Заболоцкого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»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0" y="5409180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74470" y="5462798"/>
            <a:ext cx="572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«ОЙМЯКОНСКИЙ УЛУС (РАЙОН)»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66" y="861916"/>
            <a:ext cx="4582160" cy="5996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0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Сотникова Любовь Александровна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2" y="3344845"/>
            <a:ext cx="4541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географии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Дабанская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средняя общеобразовательная школа»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0" y="5409180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74470" y="5462798"/>
            <a:ext cx="572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«ОЛЕКМИНСКИЙ УЛУС (РАЙОН)»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5640" y="1150070"/>
            <a:ext cx="4604251" cy="5707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7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Соломонова Валентина Николаевна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2" y="3344845"/>
            <a:ext cx="46391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физики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"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Оленекская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СОШ 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им.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Х.М. Николаева (с УИОП)"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102" y="367408"/>
            <a:ext cx="5051898" cy="649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Пятиугольник 15"/>
          <p:cNvSpPr/>
          <p:nvPr/>
        </p:nvSpPr>
        <p:spPr>
          <a:xfrm>
            <a:off x="0" y="5409180"/>
            <a:ext cx="7908587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29184" y="5530385"/>
            <a:ext cx="7830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2060"/>
                </a:solidFill>
                <a:latin typeface="Druk Cyr" pitchFamily="50" charset="-52"/>
              </a:rPr>
              <a:t>М</a:t>
            </a:r>
            <a:r>
              <a:rPr lang="ru-RU" sz="4000" dirty="0" smtClean="0">
                <a:solidFill>
                  <a:srgbClr val="002060"/>
                </a:solidFill>
                <a:latin typeface="Druk Cyr" pitchFamily="50" charset="-52"/>
              </a:rPr>
              <a:t>О «</a:t>
            </a:r>
            <a:r>
              <a:rPr lang="ru-RU" sz="4000" dirty="0">
                <a:solidFill>
                  <a:srgbClr val="002060"/>
                </a:solidFill>
                <a:latin typeface="Druk Cyr" pitchFamily="50" charset="-52"/>
              </a:rPr>
              <a:t>ОЛЕНЕКСКИЙ ЭВЕНКИЙСКИЙ НАЦИОНАЛЬНЫЙ РАЙОН </a:t>
            </a:r>
            <a:r>
              <a:rPr lang="ru-RU" sz="4000" dirty="0" smtClean="0">
                <a:solidFill>
                  <a:srgbClr val="002060"/>
                </a:solidFill>
                <a:latin typeface="Druk Cyr" pitchFamily="50" charset="-52"/>
              </a:rPr>
              <a:t>»</a:t>
            </a:r>
            <a:endParaRPr lang="ru-RU" sz="4000" dirty="0">
              <a:solidFill>
                <a:srgbClr val="002060"/>
              </a:solidFill>
              <a:latin typeface="Druk Cyr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987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Новгородова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</a:t>
            </a:r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Сахаяна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Матвеевна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2" y="3344845"/>
            <a:ext cx="3812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учитель якутского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языка </a:t>
            </a:r>
            <a:endParaRPr lang="ru-RU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как государственного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0" y="5409180"/>
            <a:ext cx="7908587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593389" y="5491473"/>
            <a:ext cx="6750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rgbClr val="002060"/>
                </a:solidFill>
                <a:latin typeface="Druk Cyr" pitchFamily="50" charset="-52"/>
              </a:rPr>
              <a:t>ГБОУ «ЯКУТСКАЯ КАДЕТСКАЯ ШКОЛА-ИНТЕРНАТ»</a:t>
            </a:r>
            <a:endParaRPr lang="ru-RU" sz="40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985" y="836579"/>
            <a:ext cx="4260570" cy="6021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1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Драган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</a:t>
            </a:r>
            <a:endParaRPr lang="ru-RU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Марина 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Михайловна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2" y="3344845"/>
            <a:ext cx="4541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географии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ГАНОУ "Арктическая школа" Республики Саха (Якутия)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0" y="5409180"/>
            <a:ext cx="7208196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063576" y="5462798"/>
            <a:ext cx="572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ГАНОУ "АРКТИЧЕСКАЯ ШКОЛА" 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32" y="885216"/>
            <a:ext cx="5253409" cy="59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30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Федорова </a:t>
            </a:r>
            <a:endParaRPr lang="ru-RU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Анна 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Николаевна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4921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русского языка и литературы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Сунтарская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СОШ №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2 </a:t>
            </a:r>
            <a:endParaRPr lang="ru-RU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им. И.С. Иванова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0" y="5409180"/>
            <a:ext cx="7208196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985752" y="5462798"/>
            <a:ext cx="572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МО «СУНТАРСКИЙ УЛУС (РАЙОН)" 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685" y="364534"/>
            <a:ext cx="4314877" cy="6493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45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Романова </a:t>
            </a:r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Уйгулаана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Романовна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48441" y="3344845"/>
            <a:ext cx="4921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истории и обществознания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МБОО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Тыарасинская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СОШ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. М.Н. 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Турнина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0" y="5409180"/>
            <a:ext cx="7208196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413769" y="5453071"/>
            <a:ext cx="572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МО «ТАТТИНСКИЙ УЛУС" 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35758" y="744439"/>
            <a:ext cx="4069339" cy="611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849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Челкакова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Александра Алексеевна 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1272" y="657772"/>
            <a:ext cx="5660410" cy="6200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Пятиугольник 15"/>
          <p:cNvSpPr/>
          <p:nvPr/>
        </p:nvSpPr>
        <p:spPr>
          <a:xfrm>
            <a:off x="-9728" y="5409180"/>
            <a:ext cx="7208196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491591" y="5462800"/>
            <a:ext cx="5171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МО «ТОМПОНСКИЙ РАЙОН" 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8441" y="3344845"/>
            <a:ext cx="4921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математики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Хандыгская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средняя общеобразовательная школа" </a:t>
            </a:r>
          </a:p>
        </p:txBody>
      </p:sp>
    </p:spTree>
    <p:extLst>
      <p:ext uri="{BB962C8B-B14F-4D97-AF65-F5344CB8AC3E}">
        <p14:creationId xmlns:p14="http://schemas.microsoft.com/office/powerpoint/2010/main" val="2190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Афанасьева Виктория Николаевна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-9728" y="5409180"/>
            <a:ext cx="7208196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35557" y="5443345"/>
            <a:ext cx="6018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МО «УСТЬ-АЛДАНСКИЙ УЛУС (РАЙОН)" 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8441" y="3344845"/>
            <a:ext cx="49212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математики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Мюрюнская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СОШ №1 </a:t>
            </a:r>
            <a:endParaRPr lang="ru-RU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. 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Г.В.Егорова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 с УИОП»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83" y="760646"/>
            <a:ext cx="4243974" cy="6097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0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4541" y="1140643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Тыкшеева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</a:t>
            </a:r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Арюна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</a:t>
            </a:r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Зориктуевна</a:t>
            </a:r>
            <a:endParaRPr lang="ru-RU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12392" y="3335418"/>
            <a:ext cx="4913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учитель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истории и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обществознания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Оленегорская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средняя общеобразовательная школа"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2" name="Пятиугольник 11"/>
          <p:cNvSpPr/>
          <p:nvPr/>
        </p:nvSpPr>
        <p:spPr>
          <a:xfrm>
            <a:off x="-9427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17634" y="5501913"/>
            <a:ext cx="5981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МО 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«АЛЛАИХОВСКИЙ УЛУС  (РАЙОН)»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25"/>
          <a:stretch/>
        </p:blipFill>
        <p:spPr>
          <a:xfrm>
            <a:off x="7038017" y="845914"/>
            <a:ext cx="5150842" cy="6012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7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Иванов </a:t>
            </a:r>
            <a:endParaRPr lang="ru-RU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Семен 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Геннадьевич 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8441" y="3344845"/>
            <a:ext cx="5300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физической культуры и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ОБЗР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“Петропавловская средняя общеобразовательная школа”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23" y="1121791"/>
            <a:ext cx="5001817" cy="5736210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-9728" y="5409180"/>
            <a:ext cx="7208196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0971" y="5452772"/>
            <a:ext cx="6018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МО «УСТЬ-МАЙСКИЙ УЛУС (РАЙОН)" 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4061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Слепцова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Любовь Валерьевна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8441" y="3344845"/>
            <a:ext cx="5300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начальных классов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Казачинская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средняя общеобразовательная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школа»</a:t>
            </a:r>
            <a:endParaRPr lang="ru-R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16" name="Пятиугольник 15"/>
          <p:cNvSpPr/>
          <p:nvPr/>
        </p:nvSpPr>
        <p:spPr>
          <a:xfrm>
            <a:off x="-9728" y="5409180"/>
            <a:ext cx="7208196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10971" y="5452772"/>
            <a:ext cx="6018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МО «УСТЬ-ЯНСКИЙ УЛУС (РАЙОН)" 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944" y="838987"/>
            <a:ext cx="4447383" cy="6019014"/>
          </a:xfrm>
          <a:prstGeom prst="rect">
            <a:avLst/>
          </a:prstGeom>
          <a:ln>
            <a:noFill/>
          </a:ln>
          <a:effectLst>
            <a:glow rad="215900">
              <a:schemeClr val="bg1">
                <a:alpha val="34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Пахомов Василий Егорович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8441" y="3344845"/>
            <a:ext cx="5300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английского языка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“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Техтюрская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СОШ </a:t>
            </a:r>
            <a:endParaRPr lang="ru-RU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имени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А.Д. Широких” </a:t>
            </a:r>
          </a:p>
        </p:txBody>
      </p:sp>
      <p:sp>
        <p:nvSpPr>
          <p:cNvPr id="16" name="Пятиугольник 15"/>
          <p:cNvSpPr/>
          <p:nvPr/>
        </p:nvSpPr>
        <p:spPr>
          <a:xfrm>
            <a:off x="-9728" y="5409180"/>
            <a:ext cx="7208196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92118" y="5462199"/>
            <a:ext cx="6018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МО «ХАНГАЛАССКИЙ УЛУС (РАЙОН)" 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508" y="509047"/>
            <a:ext cx="5513565" cy="6348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26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Абрамов Сергей Сергеевич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8441" y="3344845"/>
            <a:ext cx="5300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учитель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ОБЗР и географии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Чурапчинская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гимназия </a:t>
            </a:r>
            <a:endParaRPr lang="ru-RU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им.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Степана Кузьмича Макарова»</a:t>
            </a:r>
          </a:p>
        </p:txBody>
      </p:sp>
      <p:sp>
        <p:nvSpPr>
          <p:cNvPr id="16" name="Пятиугольник 15"/>
          <p:cNvSpPr/>
          <p:nvPr/>
        </p:nvSpPr>
        <p:spPr>
          <a:xfrm>
            <a:off x="-9728" y="5409180"/>
            <a:ext cx="7208196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92118" y="5462199"/>
            <a:ext cx="6018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МО «ЧУРАПЧИНСКИЙ УЛУС (РАЙОН)" 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66" y="610948"/>
            <a:ext cx="5050187" cy="624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27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7771" y="1024897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Горохова </a:t>
            </a:r>
            <a:endParaRPr lang="ru-RU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Елена 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Афанасьевна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19917" y="3174685"/>
            <a:ext cx="5021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учитель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якутского языка и литературы МБОУ "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Кустурская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СОШ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. И.Н. 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Слепцова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"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090" y="524872"/>
            <a:ext cx="4752861" cy="6333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Пятиугольник 11"/>
          <p:cNvSpPr/>
          <p:nvPr/>
        </p:nvSpPr>
        <p:spPr>
          <a:xfrm>
            <a:off x="-9728" y="5409180"/>
            <a:ext cx="8211048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73622" y="5520767"/>
            <a:ext cx="9739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002060"/>
                </a:solidFill>
                <a:latin typeface="Druk Cyr" pitchFamily="50" charset="-52"/>
              </a:rPr>
              <a:t>МО «</a:t>
            </a:r>
            <a:r>
              <a:rPr lang="ru-RU" sz="4000" dirty="0" smtClean="0">
                <a:solidFill>
                  <a:srgbClr val="002060"/>
                </a:solidFill>
                <a:latin typeface="Druk Cyr" pitchFamily="50" charset="-52"/>
              </a:rPr>
              <a:t>ЭВЕНО-БЫТАНТАЙСКИЙ НАЦИОНАЛЬНЫЙ  </a:t>
            </a:r>
            <a:r>
              <a:rPr lang="ru-RU" sz="4000" dirty="0">
                <a:solidFill>
                  <a:srgbClr val="002060"/>
                </a:solidFill>
                <a:latin typeface="Druk Cyr" pitchFamily="50" charset="-52"/>
              </a:rPr>
              <a:t>УЛУС (РАЙОН)»</a:t>
            </a:r>
          </a:p>
        </p:txBody>
      </p:sp>
    </p:spTree>
    <p:extLst>
      <p:ext uri="{BB962C8B-B14F-4D97-AF65-F5344CB8AC3E}">
        <p14:creationId xmlns:p14="http://schemas.microsoft.com/office/powerpoint/2010/main" val="3890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Иванова </a:t>
            </a:r>
            <a:endParaRPr lang="ru-RU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Алена 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Александровна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8441" y="3344845"/>
            <a:ext cx="5300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учитель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биологии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МОБУ «Якутский городской лицей»</a:t>
            </a:r>
          </a:p>
        </p:txBody>
      </p:sp>
      <p:sp>
        <p:nvSpPr>
          <p:cNvPr id="16" name="Пятиугольник 15"/>
          <p:cNvSpPr/>
          <p:nvPr/>
        </p:nvSpPr>
        <p:spPr>
          <a:xfrm>
            <a:off x="-9728" y="5409180"/>
            <a:ext cx="7208196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747920" y="5433919"/>
            <a:ext cx="3220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Г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«ГОРОД ЯКУТСК» 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58251" y="735291"/>
            <a:ext cx="4274343" cy="6122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09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2310" y="1131216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Курчатова Светлана Алексеевна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8441" y="3344845"/>
            <a:ext cx="5300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учитель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химии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МОБУ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Мархинская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средняя общеобразовательная школа №2» </a:t>
            </a:r>
          </a:p>
        </p:txBody>
      </p:sp>
      <p:sp>
        <p:nvSpPr>
          <p:cNvPr id="16" name="Пятиугольник 15"/>
          <p:cNvSpPr/>
          <p:nvPr/>
        </p:nvSpPr>
        <p:spPr>
          <a:xfrm>
            <a:off x="-9728" y="5409180"/>
            <a:ext cx="7208196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747920" y="5433919"/>
            <a:ext cx="3220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Г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О «ГОРОД ЯКУТСК» 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69" y="716437"/>
            <a:ext cx="4509798" cy="6141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56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7771" y="1024897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Нестерова </a:t>
            </a:r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Ганира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Владимировна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48197" y="3146405"/>
            <a:ext cx="5021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биологии, географии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Болугурская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СОШ имени </a:t>
            </a:r>
            <a:endParaRPr lang="ru-RU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Е.Е. Пахомова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 углубленным изучением отдельных предметов»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887" y="301659"/>
            <a:ext cx="4102836" cy="6556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308536" y="5520767"/>
            <a:ext cx="6974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МО 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«АМГИНСКИЙ </a:t>
            </a:r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УЛУС (РАЙОН)»</a:t>
            </a:r>
          </a:p>
        </p:txBody>
      </p:sp>
    </p:spTree>
    <p:extLst>
      <p:ext uri="{BB962C8B-B14F-4D97-AF65-F5344CB8AC3E}">
        <p14:creationId xmlns:p14="http://schemas.microsoft.com/office/powerpoint/2010/main" val="403401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7771" y="1024897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Никифоров Егор Трофимович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19917" y="3174685"/>
            <a:ext cx="50211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истории и обществознания</a:t>
            </a:r>
          </a:p>
          <a:p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Бетюнская</a:t>
            </a:r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СОШ имени Н.Е</a:t>
            </a:r>
            <a:r>
              <a:rPr lang="ru-RU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. Иванова </a:t>
            </a:r>
          </a:p>
          <a:p>
            <a:r>
              <a:rPr lang="ru-RU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 </a:t>
            </a:r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дополнительным </a:t>
            </a:r>
            <a:r>
              <a:rPr lang="ru-RU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обучением </a:t>
            </a:r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предметов </a:t>
            </a:r>
            <a:r>
              <a:rPr lang="ru-RU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агропрофилированного</a:t>
            </a:r>
            <a:r>
              <a:rPr lang="ru-R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направления»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05" y="1451728"/>
            <a:ext cx="5361360" cy="5406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1308536" y="5520767"/>
            <a:ext cx="6974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МО 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«АМГИНСКИЙ </a:t>
            </a:r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УЛУС (РАЙОН)»</a:t>
            </a:r>
          </a:p>
        </p:txBody>
      </p:sp>
    </p:spTree>
    <p:extLst>
      <p:ext uri="{BB962C8B-B14F-4D97-AF65-F5344CB8AC3E}">
        <p14:creationId xmlns:p14="http://schemas.microsoft.com/office/powerpoint/2010/main" val="85229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4541" y="1140643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БАРАМЫГИНА</a:t>
            </a:r>
          </a:p>
          <a:p>
            <a:r>
              <a:rPr lang="ru-RU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Татьяна </a:t>
            </a:r>
            <a:r>
              <a:rPr lang="ru-RU" sz="4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Мировна</a:t>
            </a:r>
            <a:endParaRPr lang="ru-RU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_Simpler3D" panose="04020904020B03060204" pitchFamily="82" charset="-52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12392" y="3335418"/>
            <a:ext cx="406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физики 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Кюсюрская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средняя </a:t>
            </a: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общеобразовательная школа»</a:t>
            </a:r>
            <a:endParaRPr lang="ru-R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2"/>
          <a:stretch/>
        </p:blipFill>
        <p:spPr>
          <a:xfrm>
            <a:off x="7259091" y="1112363"/>
            <a:ext cx="4757957" cy="5745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843877" y="5511340"/>
            <a:ext cx="5249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МО «БУЛУНСКИЙ УЛУС (РАЙОН)»</a:t>
            </a:r>
          </a:p>
        </p:txBody>
      </p:sp>
    </p:spTree>
    <p:extLst>
      <p:ext uri="{BB962C8B-B14F-4D97-AF65-F5344CB8AC3E}">
        <p14:creationId xmlns:p14="http://schemas.microsoft.com/office/powerpoint/2010/main" val="266773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4541" y="1140643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Кузьмина Мария Алексеевна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12392" y="3335418"/>
            <a:ext cx="4583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истории и обществознания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Харбалахская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СОШ имени </a:t>
            </a:r>
            <a:endParaRPr lang="ru-RU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Н.Г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. Золотарева-Якутского»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87694" y="5520767"/>
            <a:ext cx="651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МО 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«ВЕРХНЕВИЛЮЙСКИЙ </a:t>
            </a:r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УЛУС (РАЙОН)»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410" y="405353"/>
            <a:ext cx="4212145" cy="6452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96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4541" y="1140643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Горохова Алина Георгиевна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12392" y="3335418"/>
            <a:ext cx="4583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английского языка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"Зырянская 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средняя общеобразовательная школа"</a:t>
            </a:r>
            <a:endParaRPr lang="ru-R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87694" y="5520767"/>
            <a:ext cx="651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МО 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«ВЕРХНЕКОЛЫМСКИЙ </a:t>
            </a:r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УЛУС (РАЙОН)»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28" y="990004"/>
            <a:ext cx="3296163" cy="5867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71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F5050"/>
            </a:gs>
            <a:gs pos="87000">
              <a:srgbClr val="002060">
                <a:lumMod val="100000"/>
              </a:srgbClr>
            </a:gs>
            <a:gs pos="8000">
              <a:srgbClr val="7E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2" t="-709" r="34443" b="709"/>
          <a:stretch/>
        </p:blipFill>
        <p:spPr>
          <a:xfrm flipV="1">
            <a:off x="0" y="3264058"/>
            <a:ext cx="5975395" cy="3589648"/>
          </a:xfrm>
          <a:prstGeom prst="rect">
            <a:avLst/>
          </a:prstGeom>
        </p:spPr>
      </p:pic>
      <p:sp>
        <p:nvSpPr>
          <p:cNvPr id="15" name="Подзаголовок 2"/>
          <p:cNvSpPr txBox="1">
            <a:spLocks/>
          </p:cNvSpPr>
          <p:nvPr/>
        </p:nvSpPr>
        <p:spPr>
          <a:xfrm>
            <a:off x="1110868" y="182456"/>
            <a:ext cx="10201297" cy="48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Республиканский конкурс профессионального мастерства </a:t>
            </a:r>
            <a:r>
              <a:rPr lang="ru-RU" sz="32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«УЧИТЕЛЬ ГОДА-2024»</a:t>
            </a:r>
            <a:endParaRPr lang="ru-RU" sz="32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4541" y="1140643"/>
            <a:ext cx="5184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Слепцова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</a:t>
            </a:r>
            <a:r>
              <a:rPr lang="ru-RU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Нюргустана</a:t>
            </a:r>
            <a:r>
              <a:rPr lang="ru-RU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_Simpler3D" panose="04020904020B03060204" pitchFamily="82" charset="-52"/>
              </a:rPr>
              <a:t> Васильевна</a:t>
            </a:r>
          </a:p>
        </p:txBody>
      </p:sp>
      <p:grpSp>
        <p:nvGrpSpPr>
          <p:cNvPr id="9" name="Группа 8"/>
          <p:cNvGrpSpPr/>
          <p:nvPr/>
        </p:nvGrpSpPr>
        <p:grpSpPr>
          <a:xfrm>
            <a:off x="150829" y="1112363"/>
            <a:ext cx="2762054" cy="2692519"/>
            <a:chOff x="538936" y="2097165"/>
            <a:chExt cx="2056769" cy="1986258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936" y="2097165"/>
              <a:ext cx="2056769" cy="164806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9912" y="3313982"/>
              <a:ext cx="987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400" b="1" i="1" dirty="0" smtClean="0">
                  <a:solidFill>
                    <a:schemeClr val="bg1"/>
                  </a:solidFill>
                  <a:latin typeface="Gabriola" panose="04040605051002020D02" pitchFamily="82" charset="0"/>
                </a:rPr>
                <a:t>2024</a:t>
              </a:r>
              <a:endParaRPr lang="ru-RU" sz="4400" b="1" i="1" dirty="0">
                <a:solidFill>
                  <a:schemeClr val="bg1"/>
                </a:solidFill>
                <a:latin typeface="Gabriola" panose="04040605051002020D02" pitchFamily="8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212392" y="3335418"/>
            <a:ext cx="481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читель русского языка и литературы</a:t>
            </a:r>
          </a:p>
          <a:p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МБОУ «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Верхоянская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 СОШ  </a:t>
            </a:r>
            <a:endParaRPr lang="ru-RU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ruk Cyr" pitchFamily="50" charset="-52"/>
            </a:endParaRPr>
          </a:p>
          <a:p>
            <a:r>
              <a:rPr lang="ru-RU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имени 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М.Л. </a:t>
            </a:r>
            <a:r>
              <a:rPr lang="ru-R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Новгородова</a:t>
            </a:r>
            <a:r>
              <a:rPr lang="ru-R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ruk Cyr" pitchFamily="50" charset="-52"/>
              </a:rPr>
              <a:t>»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354" y="3427302"/>
            <a:ext cx="10101522" cy="3246917"/>
          </a:xfrm>
          <a:prstGeom prst="rect">
            <a:avLst/>
          </a:prstGeom>
        </p:spPr>
      </p:pic>
      <p:sp>
        <p:nvSpPr>
          <p:cNvPr id="16" name="Пятиугольник 15"/>
          <p:cNvSpPr/>
          <p:nvPr/>
        </p:nvSpPr>
        <p:spPr>
          <a:xfrm>
            <a:off x="-9425" y="5467546"/>
            <a:ext cx="7022969" cy="961534"/>
          </a:xfrm>
          <a:prstGeom prst="homePlate">
            <a:avLst>
              <a:gd name="adj" fmla="val 284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334070" y="5511340"/>
            <a:ext cx="651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002060"/>
                </a:solidFill>
                <a:latin typeface="Druk Cyr" pitchFamily="50" charset="-52"/>
              </a:rPr>
              <a:t>МО </a:t>
            </a:r>
            <a:r>
              <a:rPr lang="ru-RU" sz="4800" dirty="0" smtClean="0">
                <a:solidFill>
                  <a:srgbClr val="002060"/>
                </a:solidFill>
                <a:latin typeface="Druk Cyr" pitchFamily="50" charset="-52"/>
              </a:rPr>
              <a:t>«ВЕРХОЯНСКИЙ РАЙОН»</a:t>
            </a:r>
            <a:endParaRPr lang="ru-RU" sz="4800" dirty="0">
              <a:solidFill>
                <a:srgbClr val="002060"/>
              </a:solidFill>
              <a:latin typeface="Druk Cyr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84" y="1112363"/>
            <a:ext cx="4854279" cy="5745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4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2061</TotalTime>
  <Words>1132</Words>
  <Application>Microsoft Office PowerPoint</Application>
  <PresentationFormat>Широкоэкранный</PresentationFormat>
  <Paragraphs>251</Paragraphs>
  <Slides>36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a_Simpler3D</vt:lpstr>
      <vt:lpstr>Arial</vt:lpstr>
      <vt:lpstr>Calibri</vt:lpstr>
      <vt:lpstr>Calibri Light</vt:lpstr>
      <vt:lpstr>Druk Cyr</vt:lpstr>
      <vt:lpstr>Gabriola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Ефросиния</dc:creator>
  <cp:lastModifiedBy>Ефросиния</cp:lastModifiedBy>
  <cp:revision>114</cp:revision>
  <dcterms:created xsi:type="dcterms:W3CDTF">2024-10-16T05:48:28Z</dcterms:created>
  <dcterms:modified xsi:type="dcterms:W3CDTF">2024-12-02T02:41:44Z</dcterms:modified>
</cp:coreProperties>
</file>